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61" r:id="rId5"/>
    <p:sldId id="371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Sainsbury" initials="MS" lastIdx="16" clrIdx="0">
    <p:extLst>
      <p:ext uri="{19B8F6BF-5375-455C-9EA6-DF929625EA0E}">
        <p15:presenceInfo xmlns:p15="http://schemas.microsoft.com/office/powerpoint/2012/main" userId="S::martin.sainsbury@improvement.nhs.uk::c8ec8d41-fa1d-4b2f-9c25-60fda71d33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6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7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9F7F2-54C0-45FB-90E4-F8CE825B554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F4E14-CC31-45A4-AF55-F3861C09BF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6430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6CBB-A5B8-4D19-B69C-8CEC75AC980B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9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4D8D-25EE-4780-9B97-7797531C5EBB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66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BA8E-48DD-462F-A089-556852319AE5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77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BFBD-8AEC-4AB8-A647-3F21AD4A61DD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2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26DB-F775-4D83-8034-39CC00324333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63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0C32-ECB1-430C-BF50-B40A6E6497F0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9591-40C9-44F0-95DE-E1500B702291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5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B421-D727-4A9F-B90B-6D294D26AFF4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46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C08-B117-4EDD-A818-C4FEFDF89D27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63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525F-164C-4E49-B4DA-208959F7CAA9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46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36346-6E0E-4B1E-B61C-10BAD10553CF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8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9DD38-D7C3-445E-9154-227B4A8B017D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9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65CA475-E31A-7A45-93B6-4B83D3A53BE5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3C6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endParaRPr lang="en-US" sz="1013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1C29C3-A8F5-E347-946A-C6FA8A63E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512" y="235082"/>
            <a:ext cx="1997451" cy="62221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3911" y="192244"/>
            <a:ext cx="4452691" cy="707886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 lvl="0">
              <a:defRPr/>
            </a:pPr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(coronavirus) absence: </a:t>
            </a:r>
          </a:p>
          <a:p>
            <a:pPr lvl="0">
              <a:defRPr/>
            </a:pPr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quick guide for parents / carers</a:t>
            </a:r>
            <a:endParaRPr lang="en-GB" sz="2000" b="1" dirty="0">
              <a:solidFill>
                <a:prstClr val="white"/>
              </a:solidFill>
              <a:latin typeface="Calibri" panose="020F0502020204030204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843463" y="9112122"/>
            <a:ext cx="1543050" cy="527403"/>
          </a:xfrm>
        </p:spPr>
        <p:txBody>
          <a:bodyPr/>
          <a:lstStyle/>
          <a:p>
            <a:fld id="{44DBEF3A-24C2-3848-A3C1-76280768C1E4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C3F2F52B-53E9-4092-9022-DE683E16A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926189"/>
              </p:ext>
            </p:extLst>
          </p:nvPr>
        </p:nvGraphicFramePr>
        <p:xfrm>
          <a:off x="201618" y="1108011"/>
          <a:ext cx="6454764" cy="789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382">
                  <a:extLst>
                    <a:ext uri="{9D8B030D-6E8A-4147-A177-3AD203B41FA5}">
                      <a16:colId xmlns:a16="http://schemas.microsoft.com/office/drawing/2014/main" val="1147871443"/>
                    </a:ext>
                  </a:extLst>
                </a:gridCol>
                <a:gridCol w="2510733">
                  <a:extLst>
                    <a:ext uri="{9D8B030D-6E8A-4147-A177-3AD203B41FA5}">
                      <a16:colId xmlns:a16="http://schemas.microsoft.com/office/drawing/2014/main" val="1565038148"/>
                    </a:ext>
                  </a:extLst>
                </a:gridCol>
                <a:gridCol w="1916649">
                  <a:extLst>
                    <a:ext uri="{9D8B030D-6E8A-4147-A177-3AD203B41FA5}">
                      <a16:colId xmlns:a16="http://schemas.microsoft.com/office/drawing/2014/main" val="2037022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to do if…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needed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 to school…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721610"/>
                  </a:ext>
                </a:extLst>
              </a:tr>
              <a:tr h="636632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…my child 	has COVID-	19 	 (coronavirus) symptoms*</a:t>
                      </a:r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 get a test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household self-isolates while waiting for test result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 school immediately about test results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child’s test comes back negative and symptom free for 48 hours 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126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…my child 	tests positive 	for COVID-19 	(coronavirus)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self-isolates for at least 10 days from when symptoms* started (or from day of test if no symptoms)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 school immediately about test results 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household self-isolates for 14 days from day when symptoms* started (or from day of test if no symptoms) -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 if someone tests negative during those 14 days</a:t>
                      </a:r>
                      <a:endParaRPr lang="en-GB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child feels better, and has been without a fever for at least 48 hours</a:t>
                      </a:r>
                    </a:p>
                    <a:p>
                      <a:endParaRPr lang="en-GB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can return to school after 10 days even if they have a cough or loss of smell / taste. These symptoms can last for several weeks once the infection is gone.</a:t>
                      </a:r>
                    </a:p>
                    <a:p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292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…somebody 	in my 	household 	has COVID-19 (coronavirus) symptoms*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 member with symptoms should get a test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household self-isolates while waiting for test result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 school immediately about test results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household member test is negative, and child does not have COVID-19 symptoms*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370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…somebody 	in my 	household 	has tested positive for COVID-19 (coronavirus)</a:t>
                      </a:r>
                      <a:endParaRPr lang="en-GB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household self-isolates for 14 days from day when symptoms* started (or from day of test if no symptoms) -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 if someone tests negative during those 14 days</a:t>
                      </a:r>
                      <a:endParaRPr lang="en-GB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child has completed 14 days of self-isolation, even if they test negative during the 14 days</a:t>
                      </a:r>
                    </a:p>
                    <a:p>
                      <a:endParaRPr lang="en-GB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483291"/>
                  </a:ext>
                </a:extLst>
              </a:tr>
            </a:tbl>
          </a:graphicData>
        </a:graphic>
      </p:graphicFrame>
      <p:pic>
        <p:nvPicPr>
          <p:cNvPr id="1026" name="Picture 2" descr="Covid-19 Icons - Download Free Vector Icons | Noun Project">
            <a:extLst>
              <a:ext uri="{FF2B5EF4-FFF2-40B4-BE49-F238E27FC236}">
                <a16:creationId xmlns:a16="http://schemas.microsoft.com/office/drawing/2014/main" id="{E181573D-C436-4BEF-B5D5-4118FC7DE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95" y="1452320"/>
            <a:ext cx="766766" cy="766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ild icon vector">
            <a:extLst>
              <a:ext uri="{FF2B5EF4-FFF2-40B4-BE49-F238E27FC236}">
                <a16:creationId xmlns:a16="http://schemas.microsoft.com/office/drawing/2014/main" id="{AA6C1433-325F-42E4-BB0D-94D46C4645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9" r="18488"/>
          <a:stretch/>
        </p:blipFill>
        <p:spPr bwMode="auto">
          <a:xfrm>
            <a:off x="230014" y="3031417"/>
            <a:ext cx="627602" cy="912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amily Icon PNG Images, Free Transparent Family Icon Download - KindPNG">
            <a:extLst>
              <a:ext uri="{FF2B5EF4-FFF2-40B4-BE49-F238E27FC236}">
                <a16:creationId xmlns:a16="http://schemas.microsoft.com/office/drawing/2014/main" id="{A48CDA9B-99FE-4645-8E07-B15EE2300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34" y="7597557"/>
            <a:ext cx="700088" cy="60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ome, house icon">
            <a:extLst>
              <a:ext uri="{FF2B5EF4-FFF2-40B4-BE49-F238E27FC236}">
                <a16:creationId xmlns:a16="http://schemas.microsoft.com/office/drawing/2014/main" id="{518C2A19-DB2F-4D34-8901-4D5CA9A33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13" y="5962142"/>
            <a:ext cx="527404" cy="527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7679129-E5E4-4758-B594-FE7D988A39E9}"/>
              </a:ext>
            </a:extLst>
          </p:cNvPr>
          <p:cNvSpPr txBox="1"/>
          <p:nvPr/>
        </p:nvSpPr>
        <p:spPr>
          <a:xfrm>
            <a:off x="187395" y="9094177"/>
            <a:ext cx="6454764" cy="723275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 lvl="0" algn="ctr">
              <a:spcAft>
                <a:spcPts val="600"/>
              </a:spcAft>
              <a:defRPr/>
            </a:pP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Symptoms include at least one of a high temperature; a new continuous cough; a loss of or change to your sense of smell or taste. See more at: </a:t>
            </a:r>
          </a:p>
          <a:p>
            <a:pPr lvl="0" algn="ctr">
              <a:spcAft>
                <a:spcPts val="600"/>
              </a:spcAft>
              <a:defRPr/>
            </a:pP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https://www.nhs.uk/conditions/coronavirus-covid-19/symptoms/ </a:t>
            </a:r>
          </a:p>
        </p:txBody>
      </p:sp>
    </p:spTree>
    <p:extLst>
      <p:ext uri="{BB962C8B-B14F-4D97-AF65-F5344CB8AC3E}">
        <p14:creationId xmlns:p14="http://schemas.microsoft.com/office/powerpoint/2010/main" val="2207599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65CA475-E31A-7A45-93B6-4B83D3A53BE5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3C6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endParaRPr lang="en-US" sz="1013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527AEE6C-613D-4B10-84BB-B1D32B99B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521060"/>
              </p:ext>
            </p:extLst>
          </p:nvPr>
        </p:nvGraphicFramePr>
        <p:xfrm>
          <a:off x="203200" y="249586"/>
          <a:ext cx="6454764" cy="858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382">
                  <a:extLst>
                    <a:ext uri="{9D8B030D-6E8A-4147-A177-3AD203B41FA5}">
                      <a16:colId xmlns:a16="http://schemas.microsoft.com/office/drawing/2014/main" val="1147871443"/>
                    </a:ext>
                  </a:extLst>
                </a:gridCol>
                <a:gridCol w="2510733">
                  <a:extLst>
                    <a:ext uri="{9D8B030D-6E8A-4147-A177-3AD203B41FA5}">
                      <a16:colId xmlns:a16="http://schemas.microsoft.com/office/drawing/2014/main" val="1565038148"/>
                    </a:ext>
                  </a:extLst>
                </a:gridCol>
                <a:gridCol w="1916649">
                  <a:extLst>
                    <a:ext uri="{9D8B030D-6E8A-4147-A177-3AD203B41FA5}">
                      <a16:colId xmlns:a16="http://schemas.microsoft.com/office/drawing/2014/main" val="2037022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to do if…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needed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 to school…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721610"/>
                  </a:ext>
                </a:extLst>
              </a:tr>
              <a:tr h="636632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…NHS Test 	and Trace 	has 	identified my child as a ‘close contact’ of somebody with symptoms* or confirmed COVID-19 (coronavirus)</a:t>
                      </a:r>
                    </a:p>
                    <a:p>
                      <a:endParaRPr lang="en-GB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self-isolates for 14 days </a:t>
                      </a:r>
                      <a:r>
                        <a:rPr lang="en-GB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(as advised by NHS Test and Trace)</a:t>
                      </a: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even if they test negative during those 14 days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 of household does not need to self-isolate, unless they are a ‘close contact’ too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the child has completed 14 days of self-isolation, even if they test negative during those 14 days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126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…we / my 	child has 	travelled and 	has to self-isolate as part of a period of quarantine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not take unauthorised leave in term time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 quarantine requirements and FCO advice when booking travel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information to school as per attendance policy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Returning from a destination where quarantine is needed: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</a:t>
                      </a:r>
                      <a:r>
                        <a:rPr lang="en-GB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 self-isolates for 14 days – even if they test negative during those 14 days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the quarantine period of 14 days has been completed for the child, even if they test negative during those 14 days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292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…we have 	received 	advice from a 	medical / official source that my child must resume shielding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school as advised by attendance officer / pastoral team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 shield until you are informed that restrictions are lifted and shielding is paused again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school / other agencies inform you that restrictions have been lifted and your child can return to school again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370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….I am not 	sure who 	should get a 	test for COVID -19 (coronavirus)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Only people with symptoms* need to get a test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 without symptoms are not advised to get a test, even if they are a ‘close contact’ of someone who tests positive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conditions above, as matching your situation, are met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483291"/>
                  </a:ext>
                </a:extLst>
              </a:tr>
            </a:tbl>
          </a:graphicData>
        </a:graphic>
      </p:graphicFrame>
      <p:pic>
        <p:nvPicPr>
          <p:cNvPr id="11" name="Picture 2" descr="Airplane Icons - Download Free Vector Icons | Noun Project">
            <a:extLst>
              <a:ext uri="{FF2B5EF4-FFF2-40B4-BE49-F238E27FC236}">
                <a16:creationId xmlns:a16="http://schemas.microsoft.com/office/drawing/2014/main" id="{4CA70073-9781-4AF1-9A42-90F1267F9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91" y="2779316"/>
            <a:ext cx="658091" cy="65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Team Icons - Download Free Vector Icons | Noun Project">
            <a:extLst>
              <a:ext uri="{FF2B5EF4-FFF2-40B4-BE49-F238E27FC236}">
                <a16:creationId xmlns:a16="http://schemas.microsoft.com/office/drawing/2014/main" id="{B9DEF7FC-DF7B-4329-B691-F682FAE75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1" y="684653"/>
            <a:ext cx="658091" cy="65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Shield Icons - Download Free Vector Icons | Noun Project">
            <a:extLst>
              <a:ext uri="{FF2B5EF4-FFF2-40B4-BE49-F238E27FC236}">
                <a16:creationId xmlns:a16="http://schemas.microsoft.com/office/drawing/2014/main" id="{804AFDD3-3F7F-4471-B9C6-970B8EF09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07" y="5745476"/>
            <a:ext cx="719607" cy="719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Question mark | Free Icon">
            <a:extLst>
              <a:ext uri="{FF2B5EF4-FFF2-40B4-BE49-F238E27FC236}">
                <a16:creationId xmlns:a16="http://schemas.microsoft.com/office/drawing/2014/main" id="{45380F65-DF68-4346-8DE7-CD3DD9384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67" y="7535559"/>
            <a:ext cx="658091" cy="65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3">
            <a:extLst>
              <a:ext uri="{FF2B5EF4-FFF2-40B4-BE49-F238E27FC236}">
                <a16:creationId xmlns:a16="http://schemas.microsoft.com/office/drawing/2014/main" id="{DEECE02C-EE18-43C6-B919-EDBBAC162A51}"/>
              </a:ext>
            </a:extLst>
          </p:cNvPr>
          <p:cNvSpPr txBox="1"/>
          <p:nvPr/>
        </p:nvSpPr>
        <p:spPr>
          <a:xfrm>
            <a:off x="0" y="8880824"/>
            <a:ext cx="6858000" cy="1107996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Aft>
                <a:spcPts val="600"/>
              </a:spcAft>
              <a:defRPr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further information:</a:t>
            </a:r>
          </a:p>
          <a:p>
            <a:pPr lvl="0" algn="ctr">
              <a:spcAft>
                <a:spcPts val="600"/>
              </a:spcAft>
              <a:defRPr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gmhscp.contacttracing@nhs.net </a:t>
            </a:r>
          </a:p>
          <a:p>
            <a:pPr lvl="0" algn="ctr">
              <a:defRPr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gov.uk/backtoschool</a:t>
            </a:r>
            <a:endParaRPr lang="en-GB" b="1" dirty="0">
              <a:solidFill>
                <a:prstClr val="white"/>
              </a:solidFill>
              <a:latin typeface="Calibri" panose="020F0502020204030204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4709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B1D0852A4D9B418B3EEDEB751BD640" ma:contentTypeVersion="13" ma:contentTypeDescription="Create a new document." ma:contentTypeScope="" ma:versionID="4b0683bfbddca81b65e52e0b2580e859">
  <xsd:schema xmlns:xsd="http://www.w3.org/2001/XMLSchema" xmlns:xs="http://www.w3.org/2001/XMLSchema" xmlns:p="http://schemas.microsoft.com/office/2006/metadata/properties" xmlns:ns3="d709f412-926f-4f35-b4e4-851889df8cd4" xmlns:ns4="13f1b946-33fc-4fd3-904f-34f0aa70dc51" targetNamespace="http://schemas.microsoft.com/office/2006/metadata/properties" ma:root="true" ma:fieldsID="476f3b10533d68065898be8fc64ad994" ns3:_="" ns4:_="">
    <xsd:import namespace="d709f412-926f-4f35-b4e4-851889df8cd4"/>
    <xsd:import namespace="13f1b946-33fc-4fd3-904f-34f0aa70dc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9f412-926f-4f35-b4e4-851889df8c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f1b946-33fc-4fd3-904f-34f0aa70dc5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CE477E-D687-4A00-BE12-D44FE88053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F5F2A2-CDFB-4BC7-BE31-69C2516983A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d709f412-926f-4f35-b4e4-851889df8cd4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13f1b946-33fc-4fd3-904f-34f0aa70dc5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0AF2548-0095-48F8-ACEE-BA515B4331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9f412-926f-4f35-b4e4-851889df8cd4"/>
    <ds:schemaRef ds:uri="13f1b946-33fc-4fd3-904f-34f0aa70dc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1478</TotalTime>
  <Words>746</Words>
  <Application>Microsoft Office PowerPoint</Application>
  <PresentationFormat>A4 Paper (210x297 mm)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>Greater Manchester Fire &amp; Rescue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Norman, Claire</dc:creator>
  <cp:lastModifiedBy>David Boulger</cp:lastModifiedBy>
  <cp:revision>118</cp:revision>
  <dcterms:created xsi:type="dcterms:W3CDTF">2020-02-25T15:15:48Z</dcterms:created>
  <dcterms:modified xsi:type="dcterms:W3CDTF">2020-09-09T15:38:46Z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0x010100FEB1D0852A4D9B418B3EEDEB751BD640</vt:lpwstr>
  </property>
</Properties>
</file>